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60" r:id="rId6"/>
    <p:sldId id="270" r:id="rId7"/>
    <p:sldId id="271" r:id="rId8"/>
    <p:sldId id="264" r:id="rId9"/>
    <p:sldId id="261" r:id="rId10"/>
    <p:sldId id="268" r:id="rId11"/>
    <p:sldId id="269" r:id="rId12"/>
    <p:sldId id="272" r:id="rId13"/>
    <p:sldId id="275" r:id="rId14"/>
    <p:sldId id="265" r:id="rId15"/>
    <p:sldId id="266" r:id="rId16"/>
    <p:sldId id="274"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425688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E368B14-979D-466F-9643-04BB02142601}" type="datetimeFigureOut">
              <a:rPr lang="tr-TR" smtClean="0"/>
              <a:t>14.05.2022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57559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704199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710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133142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196907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123215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232903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8101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48429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19563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E368B14-979D-466F-9643-04BB02142601}" type="datetimeFigureOut">
              <a:rPr lang="tr-TR" smtClean="0"/>
              <a:t>14.05.2022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266865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E368B14-979D-466F-9643-04BB02142601}" type="datetimeFigureOut">
              <a:rPr lang="tr-TR" smtClean="0"/>
              <a:t>14.05.2022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299497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22243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122117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CE368B14-979D-466F-9643-04BB02142601}" type="datetimeFigureOut">
              <a:rPr lang="tr-TR" smtClean="0"/>
              <a:t>14.05.2022</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61828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E368B14-979D-466F-9643-04BB02142601}" type="datetimeFigureOut">
              <a:rPr lang="tr-TR" smtClean="0"/>
              <a:t>14.05.2022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F1624A-217C-4F07-A73F-2AC724B5540A}" type="slidenum">
              <a:rPr lang="tr-TR" smtClean="0"/>
              <a:t>‹#›</a:t>
            </a:fld>
            <a:endParaRPr lang="tr-TR"/>
          </a:p>
        </p:txBody>
      </p:sp>
    </p:spTree>
    <p:extLst>
      <p:ext uri="{BB962C8B-B14F-4D97-AF65-F5344CB8AC3E}">
        <p14:creationId xmlns:p14="http://schemas.microsoft.com/office/powerpoint/2010/main" val="278419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368B14-979D-466F-9643-04BB02142601}" type="datetimeFigureOut">
              <a:rPr lang="tr-TR" smtClean="0"/>
              <a:t>14.05.2022</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F1624A-217C-4F07-A73F-2AC724B5540A}" type="slidenum">
              <a:rPr lang="tr-TR" smtClean="0"/>
              <a:t>‹#›</a:t>
            </a:fld>
            <a:endParaRPr lang="tr-TR"/>
          </a:p>
        </p:txBody>
      </p:sp>
    </p:spTree>
    <p:extLst>
      <p:ext uri="{BB962C8B-B14F-4D97-AF65-F5344CB8AC3E}">
        <p14:creationId xmlns:p14="http://schemas.microsoft.com/office/powerpoint/2010/main" val="16790259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DCF77-9F7D-4C13-B4F9-B505AAABA64C}"/>
              </a:ext>
            </a:extLst>
          </p:cNvPr>
          <p:cNvSpPr>
            <a:spLocks noGrp="1"/>
          </p:cNvSpPr>
          <p:nvPr>
            <p:ph type="ctrTitle"/>
          </p:nvPr>
        </p:nvSpPr>
        <p:spPr/>
        <p:txBody>
          <a:bodyPr/>
          <a:lstStyle/>
          <a:p>
            <a:r>
              <a:rPr lang="tr-TR" sz="4000" b="1" dirty="0">
                <a:effectLst/>
                <a:latin typeface="Times New Roman" panose="02020603050405020304" pitchFamily="18" charset="0"/>
                <a:ea typeface="Calibri" panose="020F0502020204030204" pitchFamily="34" charset="0"/>
                <a:cs typeface="Times New Roman" panose="02020603050405020304" pitchFamily="18" charset="0"/>
              </a:rPr>
              <a:t>Video Conferencing </a:t>
            </a:r>
            <a:r>
              <a:rPr lang="tr-TR" sz="4000" b="1" dirty="0" err="1">
                <a:effectLst/>
                <a:latin typeface="Times New Roman" panose="02020603050405020304" pitchFamily="18" charset="0"/>
                <a:ea typeface="Calibri" panose="020F0502020204030204" pitchFamily="34" charset="0"/>
                <a:cs typeface="Times New Roman" panose="02020603050405020304" pitchFamily="18" charset="0"/>
              </a:rPr>
              <a:t>Systems</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Alt Başlık 2">
            <a:extLst>
              <a:ext uri="{FF2B5EF4-FFF2-40B4-BE49-F238E27FC236}">
                <a16:creationId xmlns:a16="http://schemas.microsoft.com/office/drawing/2014/main" id="{EA779283-43D6-4273-87BE-7CB71CD5EC37}"/>
              </a:ext>
            </a:extLst>
          </p:cNvPr>
          <p:cNvSpPr>
            <a:spLocks noGrp="1"/>
          </p:cNvSpPr>
          <p:nvPr>
            <p:ph type="subTitle" idx="1"/>
          </p:nvPr>
        </p:nvSpPr>
        <p:spPr>
          <a:xfrm>
            <a:off x="4870579" y="5822408"/>
            <a:ext cx="7053943" cy="861420"/>
          </a:xfrm>
        </p:spPr>
        <p:txBody>
          <a:bodyPr>
            <a:normAutofit fontScale="92500"/>
          </a:bodyPr>
          <a:lstStyle/>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170444027 - Ilgın GÜRSOY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180444044 - Mustafa Emirhan ALKAN</a:t>
            </a:r>
            <a:endParaRPr lang="tr-TR" dirty="0"/>
          </a:p>
        </p:txBody>
      </p:sp>
      <p:pic>
        <p:nvPicPr>
          <p:cNvPr id="4" name="Resim 3">
            <a:extLst>
              <a:ext uri="{FF2B5EF4-FFF2-40B4-BE49-F238E27FC236}">
                <a16:creationId xmlns:a16="http://schemas.microsoft.com/office/drawing/2014/main" id="{5773F707-6F30-4DB4-9CFC-3A59D635B84A}"/>
              </a:ext>
            </a:extLst>
          </p:cNvPr>
          <p:cNvPicPr/>
          <p:nvPr/>
        </p:nvPicPr>
        <p:blipFill>
          <a:blip r:embed="rId2">
            <a:extLst>
              <a:ext uri="{28A0092B-C50C-407E-A947-70E740481C1C}">
                <a14:useLocalDpi xmlns:a14="http://schemas.microsoft.com/office/drawing/2010/main" val="0"/>
              </a:ext>
            </a:extLst>
          </a:blip>
          <a:stretch>
            <a:fillRect/>
          </a:stretch>
        </p:blipFill>
        <p:spPr>
          <a:xfrm>
            <a:off x="9545216" y="0"/>
            <a:ext cx="2646784" cy="2174033"/>
          </a:xfrm>
          <a:prstGeom prst="rect">
            <a:avLst/>
          </a:prstGeom>
        </p:spPr>
      </p:pic>
    </p:spTree>
    <p:extLst>
      <p:ext uri="{BB962C8B-B14F-4D97-AF65-F5344CB8AC3E}">
        <p14:creationId xmlns:p14="http://schemas.microsoft.com/office/powerpoint/2010/main" val="370330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E6BB0F-2C24-4AA1-8ED8-330662C8D51E}"/>
              </a:ext>
            </a:extLst>
          </p:cNvPr>
          <p:cNvSpPr>
            <a:spLocks noGrp="1"/>
          </p:cNvSpPr>
          <p:nvPr>
            <p:ph type="title"/>
          </p:nvPr>
        </p:nvSpPr>
        <p:spPr>
          <a:xfrm>
            <a:off x="646111" y="452718"/>
            <a:ext cx="9404723" cy="545658"/>
          </a:xfrm>
        </p:spPr>
        <p:txBody>
          <a:bodyPr/>
          <a:lstStyle/>
          <a:p>
            <a:r>
              <a:rPr lang="tr-TR" sz="2000" dirty="0"/>
              <a:t>2) </a:t>
            </a:r>
            <a:r>
              <a:rPr lang="tr-TR" sz="2000" dirty="0" err="1"/>
              <a:t>The</a:t>
            </a:r>
            <a:r>
              <a:rPr lang="tr-TR" sz="2000" dirty="0"/>
              <a:t> </a:t>
            </a:r>
            <a:r>
              <a:rPr lang="tr-TR" sz="2000" dirty="0" err="1"/>
              <a:t>matching</a:t>
            </a:r>
            <a:r>
              <a:rPr lang="tr-TR" sz="2000" dirty="0"/>
              <a:t> </a:t>
            </a:r>
            <a:r>
              <a:rPr lang="tr-TR" sz="2000" dirty="0" err="1"/>
              <a:t>game</a:t>
            </a:r>
            <a:endParaRPr lang="tr-TR" sz="2000" dirty="0"/>
          </a:p>
        </p:txBody>
      </p:sp>
      <p:sp>
        <p:nvSpPr>
          <p:cNvPr id="3" name="İçerik Yer Tutucusu 2">
            <a:extLst>
              <a:ext uri="{FF2B5EF4-FFF2-40B4-BE49-F238E27FC236}">
                <a16:creationId xmlns:a16="http://schemas.microsoft.com/office/drawing/2014/main" id="{BDCBCDCF-F0A5-43DC-BBEE-4708326B6FEE}"/>
              </a:ext>
            </a:extLst>
          </p:cNvPr>
          <p:cNvSpPr>
            <a:spLocks noGrp="1"/>
          </p:cNvSpPr>
          <p:nvPr>
            <p:ph idx="1"/>
          </p:nvPr>
        </p:nvSpPr>
        <p:spPr>
          <a:xfrm>
            <a:off x="646111" y="1063690"/>
            <a:ext cx="4821628" cy="4982547"/>
          </a:xfrm>
        </p:spPr>
        <p:txBody>
          <a:bodyPr/>
          <a:lstStyle/>
          <a:p>
            <a:r>
              <a:rPr lang="en-US" dirty="0"/>
              <a:t>The aim of the game is for the student to match the picture he sees on the screen with the name of the item in that picture. As you move on to the difficult parts of the game, the number of items and the number of words do not match and the wrong words are given. When there are items left empty, the student is expected to write the name of that item.</a:t>
            </a:r>
            <a:endParaRPr lang="tr-TR" dirty="0"/>
          </a:p>
        </p:txBody>
      </p:sp>
      <p:pic>
        <p:nvPicPr>
          <p:cNvPr id="5" name="Resim 4">
            <a:extLst>
              <a:ext uri="{FF2B5EF4-FFF2-40B4-BE49-F238E27FC236}">
                <a16:creationId xmlns:a16="http://schemas.microsoft.com/office/drawing/2014/main" id="{7599B444-4805-4ED1-B495-9B25F9EA599C}"/>
              </a:ext>
            </a:extLst>
          </p:cNvPr>
          <p:cNvPicPr>
            <a:picLocks noChangeAspect="1"/>
          </p:cNvPicPr>
          <p:nvPr/>
        </p:nvPicPr>
        <p:blipFill>
          <a:blip r:embed="rId2"/>
          <a:stretch>
            <a:fillRect/>
          </a:stretch>
        </p:blipFill>
        <p:spPr>
          <a:xfrm>
            <a:off x="6540759" y="1455575"/>
            <a:ext cx="4819782" cy="4320073"/>
          </a:xfrm>
          <a:prstGeom prst="rect">
            <a:avLst/>
          </a:prstGeom>
        </p:spPr>
      </p:pic>
    </p:spTree>
    <p:extLst>
      <p:ext uri="{BB962C8B-B14F-4D97-AF65-F5344CB8AC3E}">
        <p14:creationId xmlns:p14="http://schemas.microsoft.com/office/powerpoint/2010/main" val="143059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0C186E-656A-4D8C-99F3-78C7C6B357A4}"/>
              </a:ext>
            </a:extLst>
          </p:cNvPr>
          <p:cNvSpPr>
            <a:spLocks noGrp="1"/>
          </p:cNvSpPr>
          <p:nvPr>
            <p:ph type="title"/>
          </p:nvPr>
        </p:nvSpPr>
        <p:spPr>
          <a:xfrm>
            <a:off x="646111" y="452718"/>
            <a:ext cx="9404723" cy="526996"/>
          </a:xfrm>
        </p:spPr>
        <p:txBody>
          <a:bodyPr/>
          <a:lstStyle/>
          <a:p>
            <a:r>
              <a:rPr lang="tr-TR" sz="2000" dirty="0"/>
              <a:t>3) Name </a:t>
            </a:r>
            <a:r>
              <a:rPr lang="tr-TR" sz="2000" dirty="0" err="1"/>
              <a:t>city</a:t>
            </a:r>
            <a:r>
              <a:rPr lang="tr-TR" sz="2000" dirty="0"/>
              <a:t> </a:t>
            </a:r>
            <a:r>
              <a:rPr lang="tr-TR" sz="2000" dirty="0" err="1"/>
              <a:t>game</a:t>
            </a:r>
            <a:endParaRPr lang="tr-TR" sz="2000" dirty="0"/>
          </a:p>
        </p:txBody>
      </p:sp>
      <p:sp>
        <p:nvSpPr>
          <p:cNvPr id="3" name="İçerik Yer Tutucusu 2">
            <a:extLst>
              <a:ext uri="{FF2B5EF4-FFF2-40B4-BE49-F238E27FC236}">
                <a16:creationId xmlns:a16="http://schemas.microsoft.com/office/drawing/2014/main" id="{3D1281DF-FD02-46C0-AC96-0430A348547E}"/>
              </a:ext>
            </a:extLst>
          </p:cNvPr>
          <p:cNvSpPr>
            <a:spLocks noGrp="1"/>
          </p:cNvSpPr>
          <p:nvPr>
            <p:ph idx="1"/>
          </p:nvPr>
        </p:nvSpPr>
        <p:spPr>
          <a:xfrm>
            <a:off x="786072" y="1331259"/>
            <a:ext cx="5309928" cy="4195481"/>
          </a:xfrm>
        </p:spPr>
        <p:txBody>
          <a:bodyPr/>
          <a:lstStyle/>
          <a:p>
            <a:r>
              <a:rPr lang="en-US" dirty="0"/>
              <a:t>In this game, the student tries to fill in the names, plants, cities, animals and items equivalent to the words given below in such a way that they begin with the letter given above. The game result is sent to the Teacher and can be done as a classroom activity. A few of the words that are not filled with a hint are filled in. It can be played with letters Dec 1 to 6.</a:t>
            </a:r>
            <a:endParaRPr lang="tr-TR" dirty="0"/>
          </a:p>
        </p:txBody>
      </p:sp>
      <p:pic>
        <p:nvPicPr>
          <p:cNvPr id="5" name="Resim 4">
            <a:extLst>
              <a:ext uri="{FF2B5EF4-FFF2-40B4-BE49-F238E27FC236}">
                <a16:creationId xmlns:a16="http://schemas.microsoft.com/office/drawing/2014/main" id="{8BEEB339-0FE0-4494-A181-DB867D8E704C}"/>
              </a:ext>
            </a:extLst>
          </p:cNvPr>
          <p:cNvPicPr>
            <a:picLocks noChangeAspect="1"/>
          </p:cNvPicPr>
          <p:nvPr/>
        </p:nvPicPr>
        <p:blipFill>
          <a:blip r:embed="rId2"/>
          <a:stretch>
            <a:fillRect/>
          </a:stretch>
        </p:blipFill>
        <p:spPr>
          <a:xfrm>
            <a:off x="6480748" y="1331259"/>
            <a:ext cx="4734648" cy="5358790"/>
          </a:xfrm>
          <a:prstGeom prst="rect">
            <a:avLst/>
          </a:prstGeom>
        </p:spPr>
      </p:pic>
    </p:spTree>
    <p:extLst>
      <p:ext uri="{BB962C8B-B14F-4D97-AF65-F5344CB8AC3E}">
        <p14:creationId xmlns:p14="http://schemas.microsoft.com/office/powerpoint/2010/main" val="426039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0608FDB9-4194-43AB-B892-32ABD1BD82DB}"/>
              </a:ext>
            </a:extLst>
          </p:cNvPr>
          <p:cNvPicPr>
            <a:picLocks noChangeAspect="1"/>
          </p:cNvPicPr>
          <p:nvPr/>
        </p:nvPicPr>
        <p:blipFill>
          <a:blip r:embed="rId2"/>
          <a:stretch>
            <a:fillRect/>
          </a:stretch>
        </p:blipFill>
        <p:spPr>
          <a:xfrm>
            <a:off x="445834" y="339270"/>
            <a:ext cx="4564705" cy="5688081"/>
          </a:xfrm>
          <a:prstGeom prst="rect">
            <a:avLst/>
          </a:prstGeom>
        </p:spPr>
      </p:pic>
      <p:pic>
        <p:nvPicPr>
          <p:cNvPr id="11" name="Resim 10">
            <a:extLst>
              <a:ext uri="{FF2B5EF4-FFF2-40B4-BE49-F238E27FC236}">
                <a16:creationId xmlns:a16="http://schemas.microsoft.com/office/drawing/2014/main" id="{FB557C98-CA27-41B4-B99C-8BA31A55044A}"/>
              </a:ext>
            </a:extLst>
          </p:cNvPr>
          <p:cNvPicPr>
            <a:picLocks noChangeAspect="1"/>
          </p:cNvPicPr>
          <p:nvPr/>
        </p:nvPicPr>
        <p:blipFill>
          <a:blip r:embed="rId3"/>
          <a:stretch>
            <a:fillRect/>
          </a:stretch>
        </p:blipFill>
        <p:spPr>
          <a:xfrm>
            <a:off x="5160929" y="1499853"/>
            <a:ext cx="6148118" cy="3706627"/>
          </a:xfrm>
          <a:prstGeom prst="rect">
            <a:avLst/>
          </a:prstGeom>
        </p:spPr>
      </p:pic>
    </p:spTree>
    <p:extLst>
      <p:ext uri="{BB962C8B-B14F-4D97-AF65-F5344CB8AC3E}">
        <p14:creationId xmlns:p14="http://schemas.microsoft.com/office/powerpoint/2010/main" val="98496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AD1E370-72E9-496A-B976-095D639B0D79}"/>
              </a:ext>
            </a:extLst>
          </p:cNvPr>
          <p:cNvPicPr>
            <a:picLocks noChangeAspect="1"/>
          </p:cNvPicPr>
          <p:nvPr/>
        </p:nvPicPr>
        <p:blipFill>
          <a:blip r:embed="rId2"/>
          <a:stretch>
            <a:fillRect/>
          </a:stretch>
        </p:blipFill>
        <p:spPr>
          <a:xfrm>
            <a:off x="460333" y="390442"/>
            <a:ext cx="5206435" cy="4602879"/>
          </a:xfrm>
          <a:prstGeom prst="rect">
            <a:avLst/>
          </a:prstGeom>
        </p:spPr>
      </p:pic>
      <p:pic>
        <p:nvPicPr>
          <p:cNvPr id="6" name="Resim 5">
            <a:extLst>
              <a:ext uri="{FF2B5EF4-FFF2-40B4-BE49-F238E27FC236}">
                <a16:creationId xmlns:a16="http://schemas.microsoft.com/office/drawing/2014/main" id="{57EB14FD-F3C1-451F-8B9D-EDFE29691DFD}"/>
              </a:ext>
            </a:extLst>
          </p:cNvPr>
          <p:cNvPicPr>
            <a:picLocks noChangeAspect="1"/>
          </p:cNvPicPr>
          <p:nvPr/>
        </p:nvPicPr>
        <p:blipFill>
          <a:blip r:embed="rId3"/>
          <a:stretch>
            <a:fillRect/>
          </a:stretch>
        </p:blipFill>
        <p:spPr>
          <a:xfrm>
            <a:off x="5984058" y="166748"/>
            <a:ext cx="4251623" cy="6524503"/>
          </a:xfrm>
          <a:prstGeom prst="rect">
            <a:avLst/>
          </a:prstGeom>
        </p:spPr>
      </p:pic>
    </p:spTree>
    <p:extLst>
      <p:ext uri="{BB962C8B-B14F-4D97-AF65-F5344CB8AC3E}">
        <p14:creationId xmlns:p14="http://schemas.microsoft.com/office/powerpoint/2010/main" val="7348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BCF242-131E-4533-A6FD-71669CAB7034}"/>
              </a:ext>
            </a:extLst>
          </p:cNvPr>
          <p:cNvSpPr>
            <a:spLocks noGrp="1"/>
          </p:cNvSpPr>
          <p:nvPr>
            <p:ph type="title"/>
          </p:nvPr>
        </p:nvSpPr>
        <p:spPr>
          <a:xfrm>
            <a:off x="646111" y="452718"/>
            <a:ext cx="9404723" cy="1040180"/>
          </a:xfrm>
        </p:spPr>
        <p:txBody>
          <a:bodyPr/>
          <a:lstStyle/>
          <a:p>
            <a:r>
              <a:rPr lang="tr-TR" sz="3500" dirty="0">
                <a:solidFill>
                  <a:srgbClr val="FFC000"/>
                </a:solidFill>
                <a:latin typeface="Times New Roman" panose="02020603050405020304" pitchFamily="18" charset="0"/>
                <a:cs typeface="Times New Roman" panose="02020603050405020304" pitchFamily="18" charset="0"/>
              </a:rPr>
              <a:t>Database</a:t>
            </a:r>
          </a:p>
        </p:txBody>
      </p:sp>
      <p:sp>
        <p:nvSpPr>
          <p:cNvPr id="3" name="İçerik Yer Tutucusu 2">
            <a:extLst>
              <a:ext uri="{FF2B5EF4-FFF2-40B4-BE49-F238E27FC236}">
                <a16:creationId xmlns:a16="http://schemas.microsoft.com/office/drawing/2014/main" id="{C9CC0C2E-66FA-4444-939C-42A013EBFCA0}"/>
              </a:ext>
            </a:extLst>
          </p:cNvPr>
          <p:cNvSpPr>
            <a:spLocks noGrp="1"/>
          </p:cNvSpPr>
          <p:nvPr>
            <p:ph idx="1"/>
          </p:nvPr>
        </p:nvSpPr>
        <p:spPr>
          <a:xfrm>
            <a:off x="1102331" y="2211355"/>
            <a:ext cx="8948503" cy="3191069"/>
          </a:xfrm>
        </p:spPr>
        <p:txBody>
          <a:bodyPr/>
          <a:lstStyle/>
          <a:p>
            <a:endParaRPr lang="tr-TR" dirty="0"/>
          </a:p>
          <a:p>
            <a:endParaRPr lang="tr-TR" dirty="0"/>
          </a:p>
          <a:p>
            <a:r>
              <a:rPr lang="tr-TR" dirty="0" err="1"/>
              <a:t>Postgres</a:t>
            </a:r>
            <a:r>
              <a:rPr lang="tr-TR" dirty="0"/>
              <a:t>: </a:t>
            </a:r>
            <a:r>
              <a:rPr lang="en-US" dirty="0"/>
              <a:t>Postgres is a free and open source, SQL-supported relational database management system.</a:t>
            </a:r>
            <a:endParaRPr lang="tr-TR" dirty="0"/>
          </a:p>
        </p:txBody>
      </p:sp>
      <p:pic>
        <p:nvPicPr>
          <p:cNvPr id="5" name="Resim 4">
            <a:extLst>
              <a:ext uri="{FF2B5EF4-FFF2-40B4-BE49-F238E27FC236}">
                <a16:creationId xmlns:a16="http://schemas.microsoft.com/office/drawing/2014/main" id="{807E258A-E674-44D5-B2AF-01644B3A5D03}"/>
              </a:ext>
            </a:extLst>
          </p:cNvPr>
          <p:cNvPicPr>
            <a:picLocks noChangeAspect="1"/>
          </p:cNvPicPr>
          <p:nvPr/>
        </p:nvPicPr>
        <p:blipFill>
          <a:blip r:embed="rId2"/>
          <a:stretch>
            <a:fillRect/>
          </a:stretch>
        </p:blipFill>
        <p:spPr>
          <a:xfrm>
            <a:off x="1102331" y="1680239"/>
            <a:ext cx="2415311" cy="1062231"/>
          </a:xfrm>
          <a:prstGeom prst="rect">
            <a:avLst/>
          </a:prstGeom>
        </p:spPr>
      </p:pic>
    </p:spTree>
    <p:extLst>
      <p:ext uri="{BB962C8B-B14F-4D97-AF65-F5344CB8AC3E}">
        <p14:creationId xmlns:p14="http://schemas.microsoft.com/office/powerpoint/2010/main" val="194488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E4A8E6-DAA3-4017-A7FD-BD1CD2457C5F}"/>
              </a:ext>
            </a:extLst>
          </p:cNvPr>
          <p:cNvSpPr>
            <a:spLocks noGrp="1"/>
          </p:cNvSpPr>
          <p:nvPr>
            <p:ph type="title"/>
          </p:nvPr>
        </p:nvSpPr>
        <p:spPr>
          <a:xfrm>
            <a:off x="646111" y="452718"/>
            <a:ext cx="9404723" cy="937543"/>
          </a:xfrm>
        </p:spPr>
        <p:txBody>
          <a:bodyPr/>
          <a:lstStyle/>
          <a:p>
            <a:r>
              <a:rPr lang="tr-TR" sz="3500" dirty="0" err="1">
                <a:solidFill>
                  <a:srgbClr val="FFC000"/>
                </a:solidFill>
                <a:latin typeface="Times New Roman" panose="02020603050405020304" pitchFamily="18" charset="0"/>
                <a:cs typeface="Times New Roman" panose="02020603050405020304" pitchFamily="18" charset="0"/>
              </a:rPr>
              <a:t>Figma</a:t>
            </a:r>
            <a:endParaRPr lang="tr-TR" sz="3500" dirty="0">
              <a:solidFill>
                <a:srgbClr val="FFC000"/>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8D8F25F-D324-48A1-99B5-90051BA05A39}"/>
              </a:ext>
            </a:extLst>
          </p:cNvPr>
          <p:cNvSpPr>
            <a:spLocks noGrp="1"/>
          </p:cNvSpPr>
          <p:nvPr>
            <p:ph idx="1"/>
          </p:nvPr>
        </p:nvSpPr>
        <p:spPr>
          <a:xfrm>
            <a:off x="875201" y="1838131"/>
            <a:ext cx="8946541" cy="2789853"/>
          </a:xfrm>
        </p:spPr>
        <p:txBody>
          <a:bodyPr>
            <a:normAutofit/>
          </a:bodyPr>
          <a:lstStyle/>
          <a:p>
            <a:r>
              <a:rPr lang="en-US" sz="1800" dirty="0">
                <a:cs typeface="Times New Roman" panose="02020603050405020304" pitchFamily="18" charset="0"/>
              </a:rPr>
              <a:t>Mockup is used for creating corporate identity from printed works such as business cards, brochures, catalogs and applications, from websites to mobile applications to create how the design will look like within the framework of a model / model, in the area to be applied and on the surface.</a:t>
            </a:r>
            <a:endParaRPr lang="tr-TR" sz="1800" dirty="0">
              <a:cs typeface="Times New Roman" panose="02020603050405020304" pitchFamily="18" charset="0"/>
            </a:endParaRPr>
          </a:p>
        </p:txBody>
      </p:sp>
      <p:pic>
        <p:nvPicPr>
          <p:cNvPr id="5" name="Resim 4">
            <a:extLst>
              <a:ext uri="{FF2B5EF4-FFF2-40B4-BE49-F238E27FC236}">
                <a16:creationId xmlns:a16="http://schemas.microsoft.com/office/drawing/2014/main" id="{7DA23323-EB81-478C-BE13-134A94D6F094}"/>
              </a:ext>
            </a:extLst>
          </p:cNvPr>
          <p:cNvPicPr>
            <a:picLocks noChangeAspect="1"/>
          </p:cNvPicPr>
          <p:nvPr/>
        </p:nvPicPr>
        <p:blipFill>
          <a:blip r:embed="rId2"/>
          <a:stretch>
            <a:fillRect/>
          </a:stretch>
        </p:blipFill>
        <p:spPr>
          <a:xfrm>
            <a:off x="2773366" y="452718"/>
            <a:ext cx="1552792" cy="924054"/>
          </a:xfrm>
          <a:prstGeom prst="rect">
            <a:avLst/>
          </a:prstGeom>
        </p:spPr>
      </p:pic>
      <p:pic>
        <p:nvPicPr>
          <p:cNvPr id="7" name="Resim 6">
            <a:extLst>
              <a:ext uri="{FF2B5EF4-FFF2-40B4-BE49-F238E27FC236}">
                <a16:creationId xmlns:a16="http://schemas.microsoft.com/office/drawing/2014/main" id="{9DDAFE45-1AE9-4BEB-AA14-4024F37FC70C}"/>
              </a:ext>
            </a:extLst>
          </p:cNvPr>
          <p:cNvPicPr>
            <a:picLocks noChangeAspect="1"/>
          </p:cNvPicPr>
          <p:nvPr/>
        </p:nvPicPr>
        <p:blipFill>
          <a:blip r:embed="rId3"/>
          <a:stretch>
            <a:fillRect/>
          </a:stretch>
        </p:blipFill>
        <p:spPr>
          <a:xfrm>
            <a:off x="4356180" y="3360701"/>
            <a:ext cx="5305408" cy="3044581"/>
          </a:xfrm>
          <a:prstGeom prst="rect">
            <a:avLst/>
          </a:prstGeom>
        </p:spPr>
      </p:pic>
    </p:spTree>
    <p:extLst>
      <p:ext uri="{BB962C8B-B14F-4D97-AF65-F5344CB8AC3E}">
        <p14:creationId xmlns:p14="http://schemas.microsoft.com/office/powerpoint/2010/main" val="186489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1738734-92D3-4FF9-909C-F0FD4060E182}"/>
              </a:ext>
            </a:extLst>
          </p:cNvPr>
          <p:cNvPicPr>
            <a:picLocks noChangeAspect="1"/>
          </p:cNvPicPr>
          <p:nvPr/>
        </p:nvPicPr>
        <p:blipFill>
          <a:blip r:embed="rId2"/>
          <a:stretch>
            <a:fillRect/>
          </a:stretch>
        </p:blipFill>
        <p:spPr>
          <a:xfrm>
            <a:off x="1759009" y="356759"/>
            <a:ext cx="8392696" cy="6144482"/>
          </a:xfrm>
          <a:prstGeom prst="rect">
            <a:avLst/>
          </a:prstGeom>
        </p:spPr>
      </p:pic>
    </p:spTree>
    <p:extLst>
      <p:ext uri="{BB962C8B-B14F-4D97-AF65-F5344CB8AC3E}">
        <p14:creationId xmlns:p14="http://schemas.microsoft.com/office/powerpoint/2010/main" val="200461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0C8E3A-D75C-4D6A-B85F-2FBFFED0C3B8}"/>
              </a:ext>
            </a:extLst>
          </p:cNvPr>
          <p:cNvSpPr>
            <a:spLocks noGrp="1"/>
          </p:cNvSpPr>
          <p:nvPr>
            <p:ph type="title"/>
          </p:nvPr>
        </p:nvSpPr>
        <p:spPr>
          <a:xfrm>
            <a:off x="646111" y="452718"/>
            <a:ext cx="9404723" cy="862898"/>
          </a:xfrm>
        </p:spPr>
        <p:txBody>
          <a:bodyPr/>
          <a:lstStyle/>
          <a:p>
            <a:r>
              <a:rPr lang="tr-TR" sz="3500" dirty="0" err="1">
                <a:solidFill>
                  <a:srgbClr val="FFC000"/>
                </a:solidFill>
                <a:latin typeface="Times New Roman" panose="02020603050405020304" pitchFamily="18" charset="0"/>
                <a:cs typeface="Times New Roman" panose="02020603050405020304" pitchFamily="18" charset="0"/>
              </a:rPr>
              <a:t>Registration</a:t>
            </a:r>
            <a:r>
              <a:rPr lang="tr-TR" sz="3500" dirty="0">
                <a:solidFill>
                  <a:srgbClr val="FFC000"/>
                </a:solidFill>
                <a:latin typeface="Times New Roman" panose="02020603050405020304" pitchFamily="18" charset="0"/>
                <a:cs typeface="Times New Roman" panose="02020603050405020304" pitchFamily="18" charset="0"/>
              </a:rPr>
              <a:t> </a:t>
            </a:r>
            <a:r>
              <a:rPr lang="tr-TR" sz="3500" dirty="0" err="1">
                <a:solidFill>
                  <a:srgbClr val="FFC000"/>
                </a:solidFill>
                <a:latin typeface="Times New Roman" panose="02020603050405020304" pitchFamily="18" charset="0"/>
                <a:cs typeface="Times New Roman" panose="02020603050405020304" pitchFamily="18" charset="0"/>
              </a:rPr>
              <a:t>system</a:t>
            </a:r>
            <a:br>
              <a:rPr lang="tr-TR" dirty="0"/>
            </a:br>
            <a:endParaRPr lang="tr-TR" dirty="0"/>
          </a:p>
        </p:txBody>
      </p:sp>
      <p:sp>
        <p:nvSpPr>
          <p:cNvPr id="3" name="İçerik Yer Tutucusu 2">
            <a:extLst>
              <a:ext uri="{FF2B5EF4-FFF2-40B4-BE49-F238E27FC236}">
                <a16:creationId xmlns:a16="http://schemas.microsoft.com/office/drawing/2014/main" id="{B5FD7D2D-0D51-45E6-8895-DAE1A9C3806E}"/>
              </a:ext>
            </a:extLst>
          </p:cNvPr>
          <p:cNvSpPr>
            <a:spLocks noGrp="1"/>
          </p:cNvSpPr>
          <p:nvPr>
            <p:ph idx="1"/>
          </p:nvPr>
        </p:nvSpPr>
        <p:spPr>
          <a:xfrm>
            <a:off x="1103312" y="1315617"/>
            <a:ext cx="8946541" cy="1315612"/>
          </a:xfrm>
        </p:spPr>
        <p:txBody>
          <a:bodyPr>
            <a:normAutofit/>
          </a:bodyPr>
          <a:lstStyle/>
          <a:p>
            <a:r>
              <a:rPr lang="tr-TR" dirty="0">
                <a:cs typeface="Times New Roman" panose="02020603050405020304" pitchFamily="18" charset="0"/>
              </a:rPr>
              <a:t>User </a:t>
            </a:r>
            <a:r>
              <a:rPr lang="tr-TR" dirty="0" err="1">
                <a:cs typeface="Times New Roman" panose="02020603050405020304" pitchFamily="18" charset="0"/>
              </a:rPr>
              <a:t>Interface</a:t>
            </a:r>
            <a:r>
              <a:rPr lang="tr-TR" dirty="0">
                <a:cs typeface="Times New Roman" panose="02020603050405020304" pitchFamily="18" charset="0"/>
              </a:rPr>
              <a:t> (UI) : </a:t>
            </a:r>
            <a:r>
              <a:rPr lang="en-US" dirty="0">
                <a:cs typeface="Times New Roman" panose="02020603050405020304" pitchFamily="18" charset="0"/>
              </a:rPr>
              <a:t>Interface  is intended for experience-oriented improvements, such as allowing users to navigate the site Decently and stay on the site for longer periods of time to access the site's content more conveniently.</a:t>
            </a:r>
            <a:endParaRPr lang="tr-TR" dirty="0">
              <a:cs typeface="Times New Roman" panose="02020603050405020304" pitchFamily="18" charset="0"/>
            </a:endParaRPr>
          </a:p>
        </p:txBody>
      </p:sp>
      <p:pic>
        <p:nvPicPr>
          <p:cNvPr id="5" name="Resim 4">
            <a:extLst>
              <a:ext uri="{FF2B5EF4-FFF2-40B4-BE49-F238E27FC236}">
                <a16:creationId xmlns:a16="http://schemas.microsoft.com/office/drawing/2014/main" id="{36E55625-E4DF-4A73-8950-0A2F2453D535}"/>
              </a:ext>
            </a:extLst>
          </p:cNvPr>
          <p:cNvPicPr>
            <a:picLocks noChangeAspect="1"/>
          </p:cNvPicPr>
          <p:nvPr/>
        </p:nvPicPr>
        <p:blipFill>
          <a:blip r:embed="rId2"/>
          <a:stretch>
            <a:fillRect/>
          </a:stretch>
        </p:blipFill>
        <p:spPr>
          <a:xfrm>
            <a:off x="924600" y="2757342"/>
            <a:ext cx="4423872" cy="2125493"/>
          </a:xfrm>
          <a:prstGeom prst="rect">
            <a:avLst/>
          </a:prstGeom>
        </p:spPr>
      </p:pic>
      <p:pic>
        <p:nvPicPr>
          <p:cNvPr id="4" name="Resim 3">
            <a:extLst>
              <a:ext uri="{FF2B5EF4-FFF2-40B4-BE49-F238E27FC236}">
                <a16:creationId xmlns:a16="http://schemas.microsoft.com/office/drawing/2014/main" id="{80A54A1E-2A88-4BEE-A83A-ECFD8B4D5B7C}"/>
              </a:ext>
            </a:extLst>
          </p:cNvPr>
          <p:cNvPicPr>
            <a:picLocks noChangeAspect="1"/>
          </p:cNvPicPr>
          <p:nvPr/>
        </p:nvPicPr>
        <p:blipFill>
          <a:blip r:embed="rId3"/>
          <a:stretch>
            <a:fillRect/>
          </a:stretch>
        </p:blipFill>
        <p:spPr>
          <a:xfrm>
            <a:off x="8556171" y="2757342"/>
            <a:ext cx="2025527" cy="1926115"/>
          </a:xfrm>
          <a:prstGeom prst="rect">
            <a:avLst/>
          </a:prstGeom>
        </p:spPr>
      </p:pic>
      <p:pic>
        <p:nvPicPr>
          <p:cNvPr id="7" name="Resim 6">
            <a:extLst>
              <a:ext uri="{FF2B5EF4-FFF2-40B4-BE49-F238E27FC236}">
                <a16:creationId xmlns:a16="http://schemas.microsoft.com/office/drawing/2014/main" id="{EA6542B6-FA05-4B44-85A5-25292544889E}"/>
              </a:ext>
            </a:extLst>
          </p:cNvPr>
          <p:cNvPicPr>
            <a:picLocks noChangeAspect="1"/>
          </p:cNvPicPr>
          <p:nvPr/>
        </p:nvPicPr>
        <p:blipFill>
          <a:blip r:embed="rId4"/>
          <a:stretch>
            <a:fillRect/>
          </a:stretch>
        </p:blipFill>
        <p:spPr>
          <a:xfrm>
            <a:off x="4398696" y="4226772"/>
            <a:ext cx="4670660" cy="2265964"/>
          </a:xfrm>
          <a:prstGeom prst="rect">
            <a:avLst/>
          </a:prstGeom>
        </p:spPr>
      </p:pic>
    </p:spTree>
    <p:extLst>
      <p:ext uri="{BB962C8B-B14F-4D97-AF65-F5344CB8AC3E}">
        <p14:creationId xmlns:p14="http://schemas.microsoft.com/office/powerpoint/2010/main" val="424711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1A49CF-EEDD-408B-9F40-C0B5A0BA4478}"/>
              </a:ext>
            </a:extLst>
          </p:cNvPr>
          <p:cNvSpPr>
            <a:spLocks noGrp="1"/>
          </p:cNvSpPr>
          <p:nvPr>
            <p:ph type="title"/>
          </p:nvPr>
        </p:nvSpPr>
        <p:spPr/>
        <p:txBody>
          <a:bodyPr/>
          <a:lstStyle/>
          <a:p>
            <a:r>
              <a:rPr lang="tr-TR" sz="3500" dirty="0">
                <a:solidFill>
                  <a:srgbClr val="FFC000"/>
                </a:solidFill>
                <a:latin typeface="Times New Roman" panose="02020603050405020304" pitchFamily="18" charset="0"/>
                <a:cs typeface="Times New Roman" panose="02020603050405020304" pitchFamily="18" charset="0"/>
              </a:rPr>
              <a:t>CONTENTS</a:t>
            </a:r>
          </a:p>
        </p:txBody>
      </p:sp>
      <p:sp>
        <p:nvSpPr>
          <p:cNvPr id="3" name="İçerik Yer Tutucusu 2">
            <a:extLst>
              <a:ext uri="{FF2B5EF4-FFF2-40B4-BE49-F238E27FC236}">
                <a16:creationId xmlns:a16="http://schemas.microsoft.com/office/drawing/2014/main" id="{CFD6FCAA-DDC6-432C-A036-D86B70B1A038}"/>
              </a:ext>
            </a:extLst>
          </p:cNvPr>
          <p:cNvSpPr>
            <a:spLocks noGrp="1"/>
          </p:cNvSpPr>
          <p:nvPr>
            <p:ph idx="1"/>
          </p:nvPr>
        </p:nvSpPr>
        <p:spPr>
          <a:xfrm>
            <a:off x="1028667" y="1549065"/>
            <a:ext cx="8946541" cy="4195481"/>
          </a:xfrm>
        </p:spPr>
        <p:txBody>
          <a:bodyPr/>
          <a:lstStyle/>
          <a:p>
            <a:r>
              <a:rPr lang="tr-TR" dirty="0" err="1"/>
              <a:t>Frontend</a:t>
            </a:r>
            <a:r>
              <a:rPr lang="tr-TR" dirty="0"/>
              <a:t> </a:t>
            </a:r>
          </a:p>
          <a:p>
            <a:r>
              <a:rPr lang="tr-TR" dirty="0" err="1"/>
              <a:t>İnterface</a:t>
            </a:r>
            <a:endParaRPr lang="tr-TR" dirty="0"/>
          </a:p>
          <a:p>
            <a:r>
              <a:rPr lang="tr-TR" dirty="0" err="1"/>
              <a:t>Backend</a:t>
            </a:r>
            <a:endParaRPr lang="tr-TR" dirty="0"/>
          </a:p>
          <a:p>
            <a:r>
              <a:rPr lang="tr-TR" dirty="0"/>
              <a:t>Database</a:t>
            </a:r>
          </a:p>
          <a:p>
            <a:r>
              <a:rPr lang="tr-TR" dirty="0" err="1"/>
              <a:t>Figman</a:t>
            </a:r>
            <a:endParaRPr lang="tr-TR" dirty="0"/>
          </a:p>
          <a:p>
            <a:r>
              <a:rPr lang="tr-TR" dirty="0" err="1"/>
              <a:t>Registration</a:t>
            </a:r>
            <a:r>
              <a:rPr lang="tr-TR" dirty="0"/>
              <a:t> </a:t>
            </a:r>
            <a:r>
              <a:rPr lang="tr-TR" dirty="0" err="1"/>
              <a:t>system</a:t>
            </a:r>
            <a:endParaRPr lang="tr-TR" dirty="0"/>
          </a:p>
        </p:txBody>
      </p:sp>
    </p:spTree>
    <p:extLst>
      <p:ext uri="{BB962C8B-B14F-4D97-AF65-F5344CB8AC3E}">
        <p14:creationId xmlns:p14="http://schemas.microsoft.com/office/powerpoint/2010/main" val="233466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6EA15F-6D12-4CD3-90FA-DE100C289ADC}"/>
              </a:ext>
            </a:extLst>
          </p:cNvPr>
          <p:cNvSpPr>
            <a:spLocks noGrp="1"/>
          </p:cNvSpPr>
          <p:nvPr>
            <p:ph type="title"/>
          </p:nvPr>
        </p:nvSpPr>
        <p:spPr/>
        <p:txBody>
          <a:bodyPr/>
          <a:lstStyle/>
          <a:p>
            <a:r>
              <a:rPr lang="tr-TR" sz="3500" dirty="0" err="1">
                <a:solidFill>
                  <a:srgbClr val="FFC000"/>
                </a:solidFill>
                <a:latin typeface="Times New Roman" panose="02020603050405020304" pitchFamily="18" charset="0"/>
                <a:cs typeface="Times New Roman" panose="02020603050405020304" pitchFamily="18" charset="0"/>
              </a:rPr>
              <a:t>Frontend</a:t>
            </a:r>
            <a:endParaRPr lang="tr-TR" sz="3500" dirty="0">
              <a:solidFill>
                <a:srgbClr val="FFC000"/>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0AC93D6-9C93-444A-8176-AF58E13BB6A4}"/>
              </a:ext>
            </a:extLst>
          </p:cNvPr>
          <p:cNvSpPr>
            <a:spLocks noGrp="1"/>
          </p:cNvSpPr>
          <p:nvPr>
            <p:ph idx="1"/>
          </p:nvPr>
        </p:nvSpPr>
        <p:spPr>
          <a:xfrm>
            <a:off x="1104293" y="1451094"/>
            <a:ext cx="8946541" cy="1335506"/>
          </a:xfrm>
        </p:spPr>
        <p:txBody>
          <a:bodyPr>
            <a:normAutofit/>
          </a:bodyPr>
          <a:lstStyle/>
          <a:p>
            <a:r>
              <a:rPr lang="tr-TR" sz="1800" dirty="0" err="1">
                <a:cs typeface="Times New Roman" panose="02020603050405020304" pitchFamily="18" charset="0"/>
              </a:rPr>
              <a:t>Typescript</a:t>
            </a:r>
            <a:r>
              <a:rPr lang="tr-TR" sz="1800" dirty="0">
                <a:cs typeface="Times New Roman" panose="02020603050405020304" pitchFamily="18" charset="0"/>
              </a:rPr>
              <a:t> </a:t>
            </a:r>
            <a:r>
              <a:rPr lang="tr-TR" sz="1800" dirty="0" err="1">
                <a:cs typeface="Times New Roman" panose="02020603050405020304" pitchFamily="18" charset="0"/>
              </a:rPr>
              <a:t>React</a:t>
            </a:r>
            <a:r>
              <a:rPr lang="tr-TR" sz="1800" dirty="0">
                <a:cs typeface="Times New Roman" panose="02020603050405020304" pitchFamily="18" charset="0"/>
              </a:rPr>
              <a:t>: </a:t>
            </a:r>
            <a:r>
              <a:rPr lang="en-US" sz="1800" dirty="0">
                <a:cs typeface="Times New Roman" panose="02020603050405020304" pitchFamily="18" charset="0"/>
              </a:rPr>
              <a:t>TypeScript is a software language developed by Microsoft. It is a superset of JavaScript and has its own compiler.</a:t>
            </a:r>
            <a:r>
              <a:rPr lang="tr-TR" sz="1800" dirty="0">
                <a:cs typeface="Times New Roman" panose="02020603050405020304" pitchFamily="18" charset="0"/>
              </a:rPr>
              <a:t>                 </a:t>
            </a:r>
            <a:r>
              <a:rPr lang="en-US" sz="1800" dirty="0">
                <a:cs typeface="Times New Roman" panose="02020603050405020304" pitchFamily="18" charset="0"/>
              </a:rPr>
              <a:t>The type of variable that you specify once always remains constant in the code stream.</a:t>
            </a:r>
            <a:endParaRPr lang="tr-TR" sz="1800" dirty="0">
              <a:cs typeface="Times New Roman" panose="02020603050405020304" pitchFamily="18" charset="0"/>
            </a:endParaRPr>
          </a:p>
        </p:txBody>
      </p:sp>
      <p:pic>
        <p:nvPicPr>
          <p:cNvPr id="5" name="Resim 4">
            <a:extLst>
              <a:ext uri="{FF2B5EF4-FFF2-40B4-BE49-F238E27FC236}">
                <a16:creationId xmlns:a16="http://schemas.microsoft.com/office/drawing/2014/main" id="{025AC991-EA7A-40A7-BB74-E069F21BFCDE}"/>
              </a:ext>
            </a:extLst>
          </p:cNvPr>
          <p:cNvPicPr>
            <a:picLocks noChangeAspect="1"/>
          </p:cNvPicPr>
          <p:nvPr/>
        </p:nvPicPr>
        <p:blipFill>
          <a:blip r:embed="rId2"/>
          <a:stretch>
            <a:fillRect/>
          </a:stretch>
        </p:blipFill>
        <p:spPr>
          <a:xfrm>
            <a:off x="5129732" y="2943455"/>
            <a:ext cx="5511233" cy="1304066"/>
          </a:xfrm>
          <a:prstGeom prst="rect">
            <a:avLst/>
          </a:prstGeom>
        </p:spPr>
      </p:pic>
      <p:sp>
        <p:nvSpPr>
          <p:cNvPr id="6" name="Metin kutusu 5">
            <a:extLst>
              <a:ext uri="{FF2B5EF4-FFF2-40B4-BE49-F238E27FC236}">
                <a16:creationId xmlns:a16="http://schemas.microsoft.com/office/drawing/2014/main" id="{FBAF5E67-E6CE-4A03-B3D5-ED8B46ECDC7A}"/>
              </a:ext>
            </a:extLst>
          </p:cNvPr>
          <p:cNvSpPr txBox="1"/>
          <p:nvPr/>
        </p:nvSpPr>
        <p:spPr>
          <a:xfrm>
            <a:off x="3480318" y="3411513"/>
            <a:ext cx="1649414" cy="369332"/>
          </a:xfrm>
          <a:prstGeom prst="rect">
            <a:avLst/>
          </a:prstGeom>
          <a:noFill/>
        </p:spPr>
        <p:txBody>
          <a:bodyPr wrap="square" rtlCol="0">
            <a:spAutoFit/>
          </a:bodyPr>
          <a:lstStyle/>
          <a:p>
            <a:r>
              <a:rPr lang="tr-TR" dirty="0" err="1">
                <a:latin typeface="+mj-lt"/>
                <a:cs typeface="Times New Roman" panose="02020603050405020304" pitchFamily="18" charset="0"/>
              </a:rPr>
              <a:t>For</a:t>
            </a:r>
            <a:r>
              <a:rPr lang="tr-TR" dirty="0">
                <a:latin typeface="+mj-lt"/>
                <a:cs typeface="Times New Roman" panose="02020603050405020304" pitchFamily="18" charset="0"/>
              </a:rPr>
              <a:t> </a:t>
            </a:r>
            <a:r>
              <a:rPr lang="tr-TR" dirty="0" err="1">
                <a:latin typeface="+mj-lt"/>
                <a:cs typeface="Times New Roman" panose="02020603050405020304" pitchFamily="18" charset="0"/>
              </a:rPr>
              <a:t>example</a:t>
            </a:r>
            <a:r>
              <a:rPr lang="tr-TR" dirty="0">
                <a:latin typeface="+mj-lt"/>
                <a:cs typeface="Times New Roman" panose="02020603050405020304" pitchFamily="18" charset="0"/>
              </a:rPr>
              <a:t>; </a:t>
            </a:r>
          </a:p>
        </p:txBody>
      </p:sp>
      <p:sp>
        <p:nvSpPr>
          <p:cNvPr id="7" name="Metin kutusu 6">
            <a:extLst>
              <a:ext uri="{FF2B5EF4-FFF2-40B4-BE49-F238E27FC236}">
                <a16:creationId xmlns:a16="http://schemas.microsoft.com/office/drawing/2014/main" id="{251E5A7E-BAC9-4753-B839-89AF33BBF6F7}"/>
              </a:ext>
            </a:extLst>
          </p:cNvPr>
          <p:cNvSpPr txBox="1"/>
          <p:nvPr/>
        </p:nvSpPr>
        <p:spPr>
          <a:xfrm>
            <a:off x="1427584" y="4414398"/>
            <a:ext cx="9058897" cy="923330"/>
          </a:xfrm>
          <a:prstGeom prst="rect">
            <a:avLst/>
          </a:prstGeom>
          <a:noFill/>
        </p:spPr>
        <p:txBody>
          <a:bodyPr wrap="square" rtlCol="0">
            <a:spAutoFit/>
          </a:bodyPr>
          <a:lstStyle/>
          <a:p>
            <a:r>
              <a:rPr lang="tr-TR" dirty="0" err="1">
                <a:latin typeface="+mj-lt"/>
                <a:cs typeface="Times New Roman" panose="02020603050405020304" pitchFamily="18" charset="0"/>
              </a:rPr>
              <a:t>Electron</a:t>
            </a:r>
            <a:r>
              <a:rPr lang="tr-TR" dirty="0">
                <a:latin typeface="+mj-lt"/>
                <a:cs typeface="Times New Roman" panose="02020603050405020304" pitchFamily="18" charset="0"/>
              </a:rPr>
              <a:t>: </a:t>
            </a:r>
            <a:r>
              <a:rPr lang="en-US" dirty="0">
                <a:latin typeface="+mj-lt"/>
                <a:cs typeface="Times New Roman" panose="02020603050405020304" pitchFamily="18" charset="0"/>
              </a:rPr>
              <a:t>Electron is a free and open source software framework developed and maintained by GitHub. It allows the development of desktop GUI applications using web technologies.</a:t>
            </a:r>
            <a:endParaRPr lang="tr-TR" dirty="0">
              <a:latin typeface="+mj-lt"/>
              <a:cs typeface="Times New Roman" panose="02020603050405020304" pitchFamily="18" charset="0"/>
            </a:endParaRPr>
          </a:p>
        </p:txBody>
      </p:sp>
      <p:pic>
        <p:nvPicPr>
          <p:cNvPr id="9" name="Resim 8">
            <a:extLst>
              <a:ext uri="{FF2B5EF4-FFF2-40B4-BE49-F238E27FC236}">
                <a16:creationId xmlns:a16="http://schemas.microsoft.com/office/drawing/2014/main" id="{CA388B88-60BE-4DC6-90A0-243D8B71DC8F}"/>
              </a:ext>
            </a:extLst>
          </p:cNvPr>
          <p:cNvPicPr>
            <a:picLocks noChangeAspect="1"/>
          </p:cNvPicPr>
          <p:nvPr/>
        </p:nvPicPr>
        <p:blipFill>
          <a:blip r:embed="rId3"/>
          <a:stretch>
            <a:fillRect/>
          </a:stretch>
        </p:blipFill>
        <p:spPr>
          <a:xfrm>
            <a:off x="1427584" y="5446601"/>
            <a:ext cx="2905530" cy="714475"/>
          </a:xfrm>
          <a:prstGeom prst="rect">
            <a:avLst/>
          </a:prstGeom>
        </p:spPr>
      </p:pic>
    </p:spTree>
    <p:extLst>
      <p:ext uri="{BB962C8B-B14F-4D97-AF65-F5344CB8AC3E}">
        <p14:creationId xmlns:p14="http://schemas.microsoft.com/office/powerpoint/2010/main" val="269413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383390C-69DA-498E-93A0-99082C01332F}"/>
              </a:ext>
            </a:extLst>
          </p:cNvPr>
          <p:cNvPicPr>
            <a:picLocks noChangeAspect="1"/>
          </p:cNvPicPr>
          <p:nvPr/>
        </p:nvPicPr>
        <p:blipFill>
          <a:blip r:embed="rId2"/>
          <a:stretch>
            <a:fillRect/>
          </a:stretch>
        </p:blipFill>
        <p:spPr>
          <a:xfrm>
            <a:off x="2929928" y="798622"/>
            <a:ext cx="6083443" cy="5129822"/>
          </a:xfrm>
          <a:prstGeom prst="rect">
            <a:avLst/>
          </a:prstGeom>
        </p:spPr>
      </p:pic>
    </p:spTree>
    <p:extLst>
      <p:ext uri="{BB962C8B-B14F-4D97-AF65-F5344CB8AC3E}">
        <p14:creationId xmlns:p14="http://schemas.microsoft.com/office/powerpoint/2010/main" val="30692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4CECAF-0DC0-496E-B64C-8BBACAE65423}"/>
              </a:ext>
            </a:extLst>
          </p:cNvPr>
          <p:cNvSpPr>
            <a:spLocks noGrp="1"/>
          </p:cNvSpPr>
          <p:nvPr>
            <p:ph type="title"/>
          </p:nvPr>
        </p:nvSpPr>
        <p:spPr>
          <a:xfrm>
            <a:off x="646111" y="452718"/>
            <a:ext cx="9404723" cy="937543"/>
          </a:xfrm>
        </p:spPr>
        <p:txBody>
          <a:bodyPr/>
          <a:lstStyle/>
          <a:p>
            <a:r>
              <a:rPr lang="tr-TR" sz="3500" dirty="0" err="1">
                <a:solidFill>
                  <a:srgbClr val="FFC000"/>
                </a:solidFill>
                <a:latin typeface="Times New Roman" panose="02020603050405020304" pitchFamily="18" charset="0"/>
                <a:cs typeface="Times New Roman" panose="02020603050405020304" pitchFamily="18" charset="0"/>
              </a:rPr>
              <a:t>Interface</a:t>
            </a:r>
            <a:endParaRPr lang="tr-TR" sz="3500" dirty="0">
              <a:solidFill>
                <a:srgbClr val="FFC000"/>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817AB4DF-E395-4871-994A-D383D2806F59}"/>
              </a:ext>
            </a:extLst>
          </p:cNvPr>
          <p:cNvSpPr>
            <a:spLocks noGrp="1"/>
          </p:cNvSpPr>
          <p:nvPr>
            <p:ph idx="1"/>
          </p:nvPr>
        </p:nvSpPr>
        <p:spPr>
          <a:xfrm>
            <a:off x="1103312" y="1474238"/>
            <a:ext cx="8946541" cy="1166325"/>
          </a:xfrm>
        </p:spPr>
        <p:txBody>
          <a:bodyPr/>
          <a:lstStyle/>
          <a:p>
            <a:r>
              <a:rPr lang="en-US" dirty="0"/>
              <a:t>The interface is expressed in the form of a front page with various images, graphics, articles that allow computer software to be run by the user. </a:t>
            </a:r>
            <a:endParaRPr lang="tr-TR" dirty="0"/>
          </a:p>
        </p:txBody>
      </p:sp>
      <p:pic>
        <p:nvPicPr>
          <p:cNvPr id="7" name="Resim 6">
            <a:extLst>
              <a:ext uri="{FF2B5EF4-FFF2-40B4-BE49-F238E27FC236}">
                <a16:creationId xmlns:a16="http://schemas.microsoft.com/office/drawing/2014/main" id="{86280414-60B6-423E-9B97-C17952C15DDC}"/>
              </a:ext>
            </a:extLst>
          </p:cNvPr>
          <p:cNvPicPr>
            <a:picLocks noChangeAspect="1"/>
          </p:cNvPicPr>
          <p:nvPr/>
        </p:nvPicPr>
        <p:blipFill>
          <a:blip r:embed="rId2"/>
          <a:stretch>
            <a:fillRect/>
          </a:stretch>
        </p:blipFill>
        <p:spPr>
          <a:xfrm>
            <a:off x="2397965" y="2844819"/>
            <a:ext cx="6484778" cy="3169978"/>
          </a:xfrm>
          <a:prstGeom prst="rect">
            <a:avLst/>
          </a:prstGeom>
        </p:spPr>
      </p:pic>
    </p:spTree>
    <p:extLst>
      <p:ext uri="{BB962C8B-B14F-4D97-AF65-F5344CB8AC3E}">
        <p14:creationId xmlns:p14="http://schemas.microsoft.com/office/powerpoint/2010/main" val="366998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24780A-32B9-494B-89EB-D83377A910F3}"/>
              </a:ext>
            </a:extLst>
          </p:cNvPr>
          <p:cNvSpPr>
            <a:spLocks noGrp="1"/>
          </p:cNvSpPr>
          <p:nvPr>
            <p:ph type="title"/>
          </p:nvPr>
        </p:nvSpPr>
        <p:spPr>
          <a:xfrm>
            <a:off x="646111" y="452718"/>
            <a:ext cx="9404723" cy="676286"/>
          </a:xfrm>
        </p:spPr>
        <p:txBody>
          <a:bodyPr/>
          <a:lstStyle/>
          <a:p>
            <a:r>
              <a:rPr lang="tr-TR" sz="2000" dirty="0" err="1"/>
              <a:t>Introduction</a:t>
            </a:r>
            <a:r>
              <a:rPr lang="tr-TR" sz="2000" dirty="0"/>
              <a:t> </a:t>
            </a:r>
            <a:r>
              <a:rPr lang="tr-TR" sz="2000" dirty="0" err="1"/>
              <a:t>Animation</a:t>
            </a:r>
            <a:endParaRPr lang="tr-TR" sz="2000" dirty="0"/>
          </a:p>
        </p:txBody>
      </p:sp>
      <p:sp>
        <p:nvSpPr>
          <p:cNvPr id="3" name="İçerik Yer Tutucusu 2">
            <a:extLst>
              <a:ext uri="{FF2B5EF4-FFF2-40B4-BE49-F238E27FC236}">
                <a16:creationId xmlns:a16="http://schemas.microsoft.com/office/drawing/2014/main" id="{08CC1300-E8DA-412E-A4BE-9C0C6C10F63A}"/>
              </a:ext>
            </a:extLst>
          </p:cNvPr>
          <p:cNvSpPr>
            <a:spLocks noGrp="1"/>
          </p:cNvSpPr>
          <p:nvPr>
            <p:ph idx="1"/>
          </p:nvPr>
        </p:nvSpPr>
        <p:spPr>
          <a:xfrm>
            <a:off x="531844" y="1313375"/>
            <a:ext cx="10935478" cy="1931253"/>
          </a:xfrm>
        </p:spPr>
        <p:txBody>
          <a:bodyPr>
            <a:normAutofit/>
          </a:bodyPr>
          <a:lstStyle/>
          <a:p>
            <a:r>
              <a:rPr lang="en-US" sz="1700" dirty="0"/>
              <a:t>The animal, which is our mascot, enters the screen from the corner and greets the user. Then begins the introduction. It tells you where to write the name and password, how to close the application, how to register by showing them. After entering the application, our mascot continues the introduction and shows the place where the lesson will be registered, the rooms where it will be invited, the place where the lesson will be processed and the location of the games. Then it disappears. Different mascots will be seen in games on assignments and in most parts of the application.</a:t>
            </a:r>
            <a:endParaRPr lang="tr-TR" sz="1700" dirty="0"/>
          </a:p>
        </p:txBody>
      </p:sp>
      <p:pic>
        <p:nvPicPr>
          <p:cNvPr id="5" name="Resim 4">
            <a:extLst>
              <a:ext uri="{FF2B5EF4-FFF2-40B4-BE49-F238E27FC236}">
                <a16:creationId xmlns:a16="http://schemas.microsoft.com/office/drawing/2014/main" id="{644F7FF2-C8E9-4C74-BFE1-43B86F2394A3}"/>
              </a:ext>
            </a:extLst>
          </p:cNvPr>
          <p:cNvPicPr>
            <a:picLocks noChangeAspect="1"/>
          </p:cNvPicPr>
          <p:nvPr/>
        </p:nvPicPr>
        <p:blipFill>
          <a:blip r:embed="rId2"/>
          <a:stretch>
            <a:fillRect/>
          </a:stretch>
        </p:blipFill>
        <p:spPr>
          <a:xfrm>
            <a:off x="364975" y="3429000"/>
            <a:ext cx="5634608" cy="2730242"/>
          </a:xfrm>
          <a:prstGeom prst="rect">
            <a:avLst/>
          </a:prstGeom>
        </p:spPr>
      </p:pic>
      <p:pic>
        <p:nvPicPr>
          <p:cNvPr id="7" name="Resim 6">
            <a:extLst>
              <a:ext uri="{FF2B5EF4-FFF2-40B4-BE49-F238E27FC236}">
                <a16:creationId xmlns:a16="http://schemas.microsoft.com/office/drawing/2014/main" id="{698BC872-DFFC-4D1C-9E8D-4B70A8901DF1}"/>
              </a:ext>
            </a:extLst>
          </p:cNvPr>
          <p:cNvPicPr>
            <a:picLocks noChangeAspect="1"/>
          </p:cNvPicPr>
          <p:nvPr/>
        </p:nvPicPr>
        <p:blipFill>
          <a:blip r:embed="rId3"/>
          <a:stretch>
            <a:fillRect/>
          </a:stretch>
        </p:blipFill>
        <p:spPr>
          <a:xfrm>
            <a:off x="6187014" y="3429000"/>
            <a:ext cx="5578888" cy="2730242"/>
          </a:xfrm>
          <a:prstGeom prst="rect">
            <a:avLst/>
          </a:prstGeom>
        </p:spPr>
      </p:pic>
    </p:spTree>
    <p:extLst>
      <p:ext uri="{BB962C8B-B14F-4D97-AF65-F5344CB8AC3E}">
        <p14:creationId xmlns:p14="http://schemas.microsoft.com/office/powerpoint/2010/main" val="16112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8C5A531-9984-40B0-B163-A8520683D187}"/>
              </a:ext>
            </a:extLst>
          </p:cNvPr>
          <p:cNvPicPr>
            <a:picLocks noChangeAspect="1"/>
          </p:cNvPicPr>
          <p:nvPr/>
        </p:nvPicPr>
        <p:blipFill>
          <a:blip r:embed="rId2"/>
          <a:stretch>
            <a:fillRect/>
          </a:stretch>
        </p:blipFill>
        <p:spPr>
          <a:xfrm>
            <a:off x="2116735" y="1356565"/>
            <a:ext cx="7697274" cy="3734321"/>
          </a:xfrm>
          <a:prstGeom prst="rect">
            <a:avLst/>
          </a:prstGeom>
        </p:spPr>
      </p:pic>
    </p:spTree>
    <p:extLst>
      <p:ext uri="{BB962C8B-B14F-4D97-AF65-F5344CB8AC3E}">
        <p14:creationId xmlns:p14="http://schemas.microsoft.com/office/powerpoint/2010/main" val="64767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66B7648-596A-45FD-BC49-0178D5AB3907}"/>
              </a:ext>
            </a:extLst>
          </p:cNvPr>
          <p:cNvSpPr>
            <a:spLocks noGrp="1"/>
          </p:cNvSpPr>
          <p:nvPr>
            <p:ph idx="1"/>
          </p:nvPr>
        </p:nvSpPr>
        <p:spPr>
          <a:xfrm>
            <a:off x="944692" y="1606708"/>
            <a:ext cx="8946541" cy="4643897"/>
          </a:xfrm>
        </p:spPr>
        <p:txBody>
          <a:bodyPr>
            <a:normAutofit lnSpcReduction="10000"/>
          </a:bodyPr>
          <a:lstStyle/>
          <a:p>
            <a:endParaRPr lang="tr-TR" sz="180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r>
              <a:rPr lang="tr-TR" sz="1800" dirty="0">
                <a:cs typeface="Times New Roman" panose="02020603050405020304" pitchFamily="18" charset="0"/>
              </a:rPr>
              <a:t>Web RTC:</a:t>
            </a:r>
            <a:r>
              <a:rPr lang="tr-TR"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It is a free, open-source project that provides real-time communication (RTC) to web browsers and mobile applications through simple application development interface (APIs). It allows audio and video communication to be easily used on web pages. </a:t>
            </a:r>
            <a:endParaRPr lang="tr-TR" sz="1800" dirty="0">
              <a:effectLst/>
              <a:ea typeface="Calibri" panose="020F0502020204030204" pitchFamily="34" charset="0"/>
              <a:cs typeface="Times New Roman" panose="02020603050405020304" pitchFamily="18" charset="0"/>
            </a:endParaRPr>
          </a:p>
          <a:p>
            <a:pPr marL="0" indent="0">
              <a:buNone/>
            </a:pPr>
            <a:endParaRPr lang="tr-TR" sz="1800" dirty="0">
              <a:effectLst/>
              <a:ea typeface="Calibri" panose="020F0502020204030204" pitchFamily="34" charset="0"/>
              <a:cs typeface="Times New Roman" panose="02020603050405020304" pitchFamily="18" charset="0"/>
            </a:endParaRPr>
          </a:p>
          <a:p>
            <a:r>
              <a:rPr lang="tr-TR" sz="1800" dirty="0" err="1">
                <a:cs typeface="Times New Roman" panose="02020603050405020304" pitchFamily="18" charset="0"/>
              </a:rPr>
              <a:t>Gin</a:t>
            </a:r>
            <a:r>
              <a:rPr lang="tr-TR" sz="1800" dirty="0">
                <a:cs typeface="Times New Roman" panose="02020603050405020304" pitchFamily="18" charset="0"/>
              </a:rPr>
              <a:t>: </a:t>
            </a:r>
            <a:r>
              <a:rPr lang="en-US" sz="1800" dirty="0">
                <a:cs typeface="Times New Roman" panose="02020603050405020304" pitchFamily="18" charset="0"/>
              </a:rPr>
              <a:t>Gin is a web framework written in Go (Golang). It features a martini-like API with performance that is up to 40 times faster thanks to http router. If you need performance and good productivity, you will love Gin.</a:t>
            </a:r>
            <a:endParaRPr lang="tr-TR" sz="1800" dirty="0">
              <a:cs typeface="Times New Roman" panose="02020603050405020304" pitchFamily="18" charset="0"/>
            </a:endParaRPr>
          </a:p>
          <a:p>
            <a:endParaRPr lang="tr-TR" sz="1800" dirty="0">
              <a:cs typeface="Times New Roman" panose="02020603050405020304" pitchFamily="18" charset="0"/>
            </a:endParaRPr>
          </a:p>
          <a:p>
            <a:endParaRPr lang="tr-TR" sz="1800" dirty="0">
              <a:cs typeface="Times New Roman" panose="02020603050405020304" pitchFamily="18" charset="0"/>
            </a:endParaRPr>
          </a:p>
          <a:p>
            <a:r>
              <a:rPr lang="tr-TR" sz="1800" dirty="0" err="1">
                <a:cs typeface="Times New Roman" panose="02020603050405020304" pitchFamily="18" charset="0"/>
              </a:rPr>
              <a:t>Pion</a:t>
            </a:r>
            <a:r>
              <a:rPr lang="tr-TR" sz="1800" dirty="0">
                <a:cs typeface="Times New Roman" panose="02020603050405020304" pitchFamily="18" charset="0"/>
              </a:rPr>
              <a:t>: </a:t>
            </a:r>
            <a:r>
              <a:rPr lang="en-US" sz="1800" dirty="0">
                <a:cs typeface="Times New Roman" panose="02020603050405020304" pitchFamily="18" charset="0"/>
              </a:rPr>
              <a:t>The Open Source, Cross Platform Stack for Real-time Media and Data Communication.</a:t>
            </a:r>
            <a:endParaRPr lang="tr-TR" sz="1800" dirty="0">
              <a:cs typeface="Times New Roman" panose="02020603050405020304" pitchFamily="18" charset="0"/>
            </a:endParaRPr>
          </a:p>
        </p:txBody>
      </p:sp>
      <p:pic>
        <p:nvPicPr>
          <p:cNvPr id="5" name="Resim 4">
            <a:extLst>
              <a:ext uri="{FF2B5EF4-FFF2-40B4-BE49-F238E27FC236}">
                <a16:creationId xmlns:a16="http://schemas.microsoft.com/office/drawing/2014/main" id="{B456ACF8-702D-4391-9C44-28C92BFC2F8F}"/>
              </a:ext>
            </a:extLst>
          </p:cNvPr>
          <p:cNvPicPr>
            <a:picLocks noChangeAspect="1"/>
          </p:cNvPicPr>
          <p:nvPr/>
        </p:nvPicPr>
        <p:blipFill>
          <a:blip r:embed="rId2"/>
          <a:stretch>
            <a:fillRect/>
          </a:stretch>
        </p:blipFill>
        <p:spPr>
          <a:xfrm>
            <a:off x="1084651" y="1606708"/>
            <a:ext cx="3599348" cy="766015"/>
          </a:xfrm>
          <a:prstGeom prst="rect">
            <a:avLst/>
          </a:prstGeom>
        </p:spPr>
      </p:pic>
      <p:pic>
        <p:nvPicPr>
          <p:cNvPr id="7" name="Resim 6">
            <a:extLst>
              <a:ext uri="{FF2B5EF4-FFF2-40B4-BE49-F238E27FC236}">
                <a16:creationId xmlns:a16="http://schemas.microsoft.com/office/drawing/2014/main" id="{2E6C9BE6-AFCF-433B-B518-0489E5115AEA}"/>
              </a:ext>
            </a:extLst>
          </p:cNvPr>
          <p:cNvPicPr>
            <a:picLocks noChangeAspect="1"/>
          </p:cNvPicPr>
          <p:nvPr/>
        </p:nvPicPr>
        <p:blipFill>
          <a:blip r:embed="rId3"/>
          <a:stretch>
            <a:fillRect/>
          </a:stretch>
        </p:blipFill>
        <p:spPr>
          <a:xfrm>
            <a:off x="1084651" y="4828334"/>
            <a:ext cx="1476581" cy="514422"/>
          </a:xfrm>
          <a:prstGeom prst="rect">
            <a:avLst/>
          </a:prstGeom>
        </p:spPr>
      </p:pic>
      <p:sp>
        <p:nvSpPr>
          <p:cNvPr id="6" name="Başlık 1">
            <a:extLst>
              <a:ext uri="{FF2B5EF4-FFF2-40B4-BE49-F238E27FC236}">
                <a16:creationId xmlns:a16="http://schemas.microsoft.com/office/drawing/2014/main" id="{A8C4D959-2627-40E7-8DD5-A117629098A6}"/>
              </a:ext>
            </a:extLst>
          </p:cNvPr>
          <p:cNvSpPr>
            <a:spLocks noGrp="1"/>
          </p:cNvSpPr>
          <p:nvPr>
            <p:ph type="title"/>
          </p:nvPr>
        </p:nvSpPr>
        <p:spPr>
          <a:xfrm>
            <a:off x="646111" y="452718"/>
            <a:ext cx="9404723" cy="788253"/>
          </a:xfrm>
        </p:spPr>
        <p:txBody>
          <a:bodyPr/>
          <a:lstStyle/>
          <a:p>
            <a:r>
              <a:rPr lang="tr-TR" sz="3500" dirty="0" err="1">
                <a:solidFill>
                  <a:srgbClr val="FFC000"/>
                </a:solidFill>
                <a:latin typeface="Times New Roman" panose="02020603050405020304" pitchFamily="18" charset="0"/>
                <a:cs typeface="Times New Roman" panose="02020603050405020304" pitchFamily="18" charset="0"/>
              </a:rPr>
              <a:t>Backend</a:t>
            </a:r>
            <a:endParaRPr lang="tr-TR" sz="35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30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7AE56A-131E-482F-A258-D9BD4A7B644A}"/>
              </a:ext>
            </a:extLst>
          </p:cNvPr>
          <p:cNvSpPr>
            <a:spLocks noGrp="1"/>
          </p:cNvSpPr>
          <p:nvPr>
            <p:ph type="title"/>
          </p:nvPr>
        </p:nvSpPr>
        <p:spPr>
          <a:xfrm>
            <a:off x="646111" y="452718"/>
            <a:ext cx="9404723" cy="900221"/>
          </a:xfrm>
        </p:spPr>
        <p:txBody>
          <a:bodyPr/>
          <a:lstStyle/>
          <a:p>
            <a:r>
              <a:rPr lang="tr-TR" sz="1700" dirty="0"/>
              <a:t>E</a:t>
            </a:r>
            <a:r>
              <a:rPr lang="en-US" sz="1700" dirty="0" err="1"/>
              <a:t>xamples</a:t>
            </a:r>
            <a:r>
              <a:rPr lang="en-US" sz="1700" dirty="0"/>
              <a:t> of games we use:</a:t>
            </a:r>
            <a:br>
              <a:rPr lang="tr-TR" sz="1700" dirty="0"/>
            </a:br>
            <a:br>
              <a:rPr lang="tr-TR" sz="1700" dirty="0"/>
            </a:br>
            <a:r>
              <a:rPr lang="tr-TR" sz="1700" dirty="0"/>
              <a:t>1) </a:t>
            </a:r>
            <a:r>
              <a:rPr lang="tr-TR" sz="1700" dirty="0" err="1"/>
              <a:t>The</a:t>
            </a:r>
            <a:r>
              <a:rPr lang="tr-TR" sz="1700" dirty="0"/>
              <a:t> </a:t>
            </a:r>
            <a:r>
              <a:rPr lang="tr-TR" sz="1700" dirty="0" err="1"/>
              <a:t>rabbit</a:t>
            </a:r>
            <a:r>
              <a:rPr lang="tr-TR" sz="1700" dirty="0"/>
              <a:t> </a:t>
            </a:r>
            <a:r>
              <a:rPr lang="tr-TR" sz="1700" dirty="0" err="1"/>
              <a:t>game</a:t>
            </a:r>
            <a:endParaRPr lang="tr-TR" sz="1700" dirty="0"/>
          </a:p>
        </p:txBody>
      </p:sp>
      <p:sp>
        <p:nvSpPr>
          <p:cNvPr id="3" name="İçerik Yer Tutucusu 2">
            <a:extLst>
              <a:ext uri="{FF2B5EF4-FFF2-40B4-BE49-F238E27FC236}">
                <a16:creationId xmlns:a16="http://schemas.microsoft.com/office/drawing/2014/main" id="{64772DD8-2027-45C3-A211-EA669C02262C}"/>
              </a:ext>
            </a:extLst>
          </p:cNvPr>
          <p:cNvSpPr>
            <a:spLocks noGrp="1"/>
          </p:cNvSpPr>
          <p:nvPr>
            <p:ph idx="1"/>
          </p:nvPr>
        </p:nvSpPr>
        <p:spPr>
          <a:xfrm>
            <a:off x="646111" y="1614380"/>
            <a:ext cx="6314526" cy="4394533"/>
          </a:xfrm>
        </p:spPr>
        <p:txBody>
          <a:bodyPr>
            <a:normAutofit fontScale="92500" lnSpcReduction="10000"/>
          </a:bodyPr>
          <a:lstStyle/>
          <a:p>
            <a:r>
              <a:rPr lang="en-US" sz="1700" dirty="0"/>
              <a:t>The rabbit game that will be found in our application is a game for young students that allows them to learn addition, subtraction, division and multiplication in a fun way.</a:t>
            </a:r>
            <a:endParaRPr lang="tr-TR" sz="1700" dirty="0"/>
          </a:p>
          <a:p>
            <a:r>
              <a:rPr lang="tr-TR" sz="1700" u="sng" dirty="0" err="1"/>
              <a:t>Purpose</a:t>
            </a:r>
            <a:r>
              <a:rPr lang="tr-TR" sz="1700" u="sng" dirty="0"/>
              <a:t>:  </a:t>
            </a:r>
            <a:r>
              <a:rPr lang="en-US" sz="1700" dirty="0"/>
              <a:t>The aim of the game is to move forward on the map with the numbers coming on the dice and to deliver the rabbit to the carrot by doing the corresponding operation correctly. With each correctly known question, the rabbit gets closer to the carrot, and if no more than 3 mistakes have been made, the rabbit gets to the carrot. The game can be made difficult and easier by adding and subtracting the desired operations and increasing the difficulty.</a:t>
            </a:r>
            <a:endParaRPr lang="tr-TR" sz="1700" dirty="0"/>
          </a:p>
          <a:p>
            <a:r>
              <a:rPr lang="en-US" sz="1700" u="sng" dirty="0"/>
              <a:t>Transactions</a:t>
            </a:r>
            <a:r>
              <a:rPr lang="tr-TR" sz="1700" u="sng" dirty="0"/>
              <a:t>: </a:t>
            </a:r>
            <a:r>
              <a:rPr lang="en-US" sz="1700" dirty="0"/>
              <a:t>The Dice Rotates on the screen-&gt; Moves Up to the Digit -&gt; The answer to the operation is entered by the user -&gt; If it is incorrect, the Red Light turns on and the correct answer comes out and the dice roll -&gt; If it is correct, the dice roll again -&gt; Continues until the end.</a:t>
            </a:r>
            <a:endParaRPr lang="tr-TR" sz="1700" dirty="0"/>
          </a:p>
        </p:txBody>
      </p:sp>
      <p:pic>
        <p:nvPicPr>
          <p:cNvPr id="5" name="Resim 4">
            <a:extLst>
              <a:ext uri="{FF2B5EF4-FFF2-40B4-BE49-F238E27FC236}">
                <a16:creationId xmlns:a16="http://schemas.microsoft.com/office/drawing/2014/main" id="{279EF7EE-BFC6-47D1-A6A5-05D70646DA3D}"/>
              </a:ext>
            </a:extLst>
          </p:cNvPr>
          <p:cNvPicPr>
            <a:picLocks noChangeAspect="1"/>
          </p:cNvPicPr>
          <p:nvPr/>
        </p:nvPicPr>
        <p:blipFill>
          <a:blip r:embed="rId2"/>
          <a:stretch>
            <a:fillRect/>
          </a:stretch>
        </p:blipFill>
        <p:spPr>
          <a:xfrm>
            <a:off x="6870721" y="2000577"/>
            <a:ext cx="5195431" cy="3009962"/>
          </a:xfrm>
          <a:prstGeom prst="rect">
            <a:avLst/>
          </a:prstGeom>
        </p:spPr>
      </p:pic>
    </p:spTree>
    <p:extLst>
      <p:ext uri="{BB962C8B-B14F-4D97-AF65-F5344CB8AC3E}">
        <p14:creationId xmlns:p14="http://schemas.microsoft.com/office/powerpoint/2010/main" val="2958092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237</TotalTime>
  <Words>831</Words>
  <Application>Microsoft Office PowerPoint</Application>
  <PresentationFormat>Geniş ekran</PresentationFormat>
  <Paragraphs>43</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Century Gothic</vt:lpstr>
      <vt:lpstr>Times New Roman</vt:lpstr>
      <vt:lpstr>Wingdings 3</vt:lpstr>
      <vt:lpstr>İyon</vt:lpstr>
      <vt:lpstr>Video Conferencing Systems </vt:lpstr>
      <vt:lpstr>CONTENTS</vt:lpstr>
      <vt:lpstr>Frontend</vt:lpstr>
      <vt:lpstr>PowerPoint Sunusu</vt:lpstr>
      <vt:lpstr>Interface</vt:lpstr>
      <vt:lpstr>Introduction Animation</vt:lpstr>
      <vt:lpstr>PowerPoint Sunusu</vt:lpstr>
      <vt:lpstr>Backend</vt:lpstr>
      <vt:lpstr>Examples of games we use:  1) The rabbit game</vt:lpstr>
      <vt:lpstr>2) The matching game</vt:lpstr>
      <vt:lpstr>3) Name city game</vt:lpstr>
      <vt:lpstr>PowerPoint Sunusu</vt:lpstr>
      <vt:lpstr>PowerPoint Sunusu</vt:lpstr>
      <vt:lpstr>Database</vt:lpstr>
      <vt:lpstr>Figma</vt:lpstr>
      <vt:lpstr>PowerPoint Sunusu</vt:lpstr>
      <vt:lpstr>Registration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Conferencing Systems </dc:title>
  <dc:creator>Ilgın</dc:creator>
  <cp:lastModifiedBy>Ilgın</cp:lastModifiedBy>
  <cp:revision>5</cp:revision>
  <dcterms:created xsi:type="dcterms:W3CDTF">2022-05-14T14:03:20Z</dcterms:created>
  <dcterms:modified xsi:type="dcterms:W3CDTF">2022-05-14T20:51:32Z</dcterms:modified>
</cp:coreProperties>
</file>